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222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534AB7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114800"/>
            <a:ext cx="9144000" cy="1028700"/>
          </a:xfrm>
          <a:prstGeom prst="rect">
            <a:avLst/>
          </a:prstGeom>
          <a:solidFill>
            <a:srgbClr val="534AB7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097280"/>
            <a:ext cx="1371600" cy="329184"/>
          </a:xfrm>
          <a:prstGeom prst="roundRect">
            <a:avLst>
              <a:gd name="adj" fmla="val 50000"/>
            </a:avLst>
          </a:prstGeom>
          <a:solidFill>
            <a:srgbClr val="534AB7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097280"/>
            <a:ext cx="1371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律所获客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0" y="1097280"/>
            <a:ext cx="1554480" cy="329184"/>
          </a:xfrm>
          <a:prstGeom prst="roundRect">
            <a:avLst>
              <a:gd name="adj" fmla="val 50000"/>
            </a:avLst>
          </a:prstGeom>
          <a:solidFill>
            <a:srgbClr val="1D9E75">
              <a:alpha val="2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2286000" y="1097280"/>
            <a:ext cx="1554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D8C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自媒体运营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097280"/>
            <a:ext cx="1188720" cy="329184"/>
          </a:xfrm>
          <a:prstGeom prst="roundRect">
            <a:avLst>
              <a:gd name="adj" fmla="val 50000"/>
            </a:avLst>
          </a:prstGeom>
          <a:solidFill>
            <a:srgbClr val="E24B4A">
              <a:alpha val="2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4023360" y="1097280"/>
            <a:ext cx="11887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0997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赋能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173736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律师自媒体获客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731520" y="2560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534AB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新时代的增长飞轮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731520" y="338328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当法律服务遇见短视频：从“等客户上门”到“让客户主动找你”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31520" y="43891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8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卓理股份 · 自媒体代运营事业部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视频号 + 抖音，两个战场两种打法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73152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" name="Shape 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5" name="Text 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1097280"/>
            <a:ext cx="3657600" cy="3291840"/>
          </a:xfrm>
          <a:prstGeom prst="rect">
            <a:avLst>
              <a:gd name="adj" fmla="val 2778"/>
            </a:avLst>
          </a:prstGeom>
          <a:solidFill>
            <a:srgbClr val="F0F8FF"/>
          </a:solidFill>
          <a:ln w="12700">
            <a:solidFill>
              <a:srgbClr val="B5D4F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3657600" cy="54864"/>
          </a:xfrm>
          <a:prstGeom prst="rect">
            <a:avLst/>
          </a:prstGeom>
          <a:solidFill>
            <a:srgbClr val="378ADD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2801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85FA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微信视频号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31520" y="164592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精准私域获客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205740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人群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554480" y="20574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35-55岁，高净值人群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260604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特征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554480" y="260604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决策周期短、付费意愿强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22960" y="315468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优势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554480" y="315468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直接导流微信，转化路径短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370332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策略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554480" y="37033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社交裂变 + 专业信任建立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937760" y="1097280"/>
            <a:ext cx="3657600" cy="3291840"/>
          </a:xfrm>
          <a:prstGeom prst="rect">
            <a:avLst>
              <a:gd name="adj" fmla="val 2778"/>
            </a:avLst>
          </a:prstGeom>
          <a:solidFill>
            <a:srgbClr val="FFF5F5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937760" y="1097280"/>
            <a:ext cx="365760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20" name="Text 18"/>
          <p:cNvSpPr/>
          <p:nvPr/>
        </p:nvSpPr>
        <p:spPr>
          <a:xfrm>
            <a:off x="5120640" y="12801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抖音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120640" y="164592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公域流量获客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212080" y="205740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人群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943600" y="20574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25-45岁，泛法律需求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212080" y="260604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特征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943600" y="260604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流量天花板高，覆盖面广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212080" y="315468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优势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943600" y="315468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算法推荐，精准地域定向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212080" y="370332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策略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943600" y="37033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内容驱动 + 投流放大效果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48640" y="4572000"/>
            <a:ext cx="8046720" cy="411480"/>
          </a:xfrm>
          <a:prstGeom prst="rect">
            <a:avLst>
              <a:gd name="adj" fmla="val 11111"/>
            </a:avLst>
          </a:prstGeom>
          <a:solidFill>
            <a:srgbClr val="FFFFFF"/>
          </a:solidFill>
          <a:ln/>
        </p:spPr>
      </p:sp>
      <p:sp>
        <p:nvSpPr>
          <p:cNvPr id="31" name="Text 29"/>
          <p:cNvSpPr/>
          <p:nvPr/>
        </p:nvSpPr>
        <p:spPr>
          <a:xfrm>
            <a:off x="731520" y="457200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同一条素材，双平台分发 — 为每条内容制作两个版本，适配两个平台的用户习惯和算法逻辑。一条素材，两份流量。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合规不是紧箍咒，是护城河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73152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" name="Shape 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5" name="Text 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1097280"/>
            <a:ext cx="8046720" cy="914400"/>
          </a:xfrm>
          <a:prstGeom prst="rect">
            <a:avLst>
              <a:gd name="adj" fmla="val 10000"/>
            </a:avLst>
          </a:prstGeom>
          <a:solidFill>
            <a:srgbClr val="FFF9F9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1097280"/>
            <a:ext cx="73152" cy="914400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188720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律师行业，合规是底线
</a:t>
            </a:r>
            <a:pPr indent="0" marL="0">
              <a:buNone/>
            </a:pPr>
            <a:r>
              <a:rPr lang="en-US" sz="13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所有内容上线前必须经过三审制：系统自动扫描 → 律师确认 → 发布前终审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2286000"/>
            <a:ext cx="1920240" cy="2377440"/>
          </a:xfrm>
          <a:prstGeom prst="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2286000"/>
            <a:ext cx="192024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11" name="Shape 9"/>
          <p:cNvSpPr/>
          <p:nvPr/>
        </p:nvSpPr>
        <p:spPr>
          <a:xfrm>
            <a:off x="1188720" y="2514600"/>
            <a:ext cx="548640" cy="548640"/>
          </a:xfrm>
          <a:prstGeom prst="ellipse">
            <a:avLst/>
          </a:prstGeom>
          <a:solidFill>
            <a:srgbClr val="E24B4A">
              <a:alpha val="15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88720" y="2514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24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320040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隐私保护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85800" y="3611880"/>
            <a:ext cx="1645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所有案例严格脱敏，绝不泄露当事人隐私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697480" y="2286000"/>
            <a:ext cx="1920240" cy="2377440"/>
          </a:xfrm>
          <a:prstGeom prst="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697480" y="2286000"/>
            <a:ext cx="192024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17" name="Shape 15"/>
          <p:cNvSpPr/>
          <p:nvPr/>
        </p:nvSpPr>
        <p:spPr>
          <a:xfrm>
            <a:off x="3337560" y="2514600"/>
            <a:ext cx="548640" cy="548640"/>
          </a:xfrm>
          <a:prstGeom prst="ellipse">
            <a:avLst/>
          </a:prstGeom>
          <a:solidFill>
            <a:srgbClr val="E24B4A">
              <a:alpha val="15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3337560" y="2514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24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834640" y="320040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条文准确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2834640" y="3611880"/>
            <a:ext cx="1645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法律条文经律师逐一确认，确保准确性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846320" y="2286000"/>
            <a:ext cx="1920240" cy="2377440"/>
          </a:xfrm>
          <a:prstGeom prst="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46320" y="2286000"/>
            <a:ext cx="192024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23" name="Shape 21"/>
          <p:cNvSpPr/>
          <p:nvPr/>
        </p:nvSpPr>
        <p:spPr>
          <a:xfrm>
            <a:off x="5486400" y="2514600"/>
            <a:ext cx="548640" cy="548640"/>
          </a:xfrm>
          <a:prstGeom prst="ellipse">
            <a:avLst/>
          </a:prstGeom>
          <a:solidFill>
            <a:srgbClr val="E24B4A">
              <a:alpha val="15000"/>
            </a:srgbClr>
          </a:solidFill>
          <a:ln/>
        </p:spPr>
      </p:sp>
      <p:sp>
        <p:nvSpPr>
          <p:cNvPr id="24" name="Text 22"/>
          <p:cNvSpPr/>
          <p:nvPr/>
        </p:nvSpPr>
        <p:spPr>
          <a:xfrm>
            <a:off x="5486400" y="2514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24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983480" y="320040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法规遵守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983480" y="3611880"/>
            <a:ext cx="1645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遵守律师执业管理办法和广告法规定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995160" y="2286000"/>
            <a:ext cx="1920240" cy="2377440"/>
          </a:xfrm>
          <a:prstGeom prst="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995160" y="2286000"/>
            <a:ext cx="192024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29" name="Shape 27"/>
          <p:cNvSpPr/>
          <p:nvPr/>
        </p:nvSpPr>
        <p:spPr>
          <a:xfrm>
            <a:off x="7635240" y="2514600"/>
            <a:ext cx="548640" cy="548640"/>
          </a:xfrm>
          <a:prstGeom prst="ellipse">
            <a:avLst/>
          </a:prstGeom>
          <a:solidFill>
            <a:srgbClr val="E24B4A">
              <a:alpha val="15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7635240" y="2514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24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7132320" y="320040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零风险承诺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7132320" y="3611880"/>
            <a:ext cx="1645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内容合规由我们负责把关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为什么选择卓理？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73152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" name="Shape 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5" name="Text 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2560320" cy="1463040"/>
          </a:xfrm>
          <a:prstGeom prst="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51560"/>
            <a:ext cx="2560320" cy="54864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18872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534AB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国家级高新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534AB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技术企业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48640" y="20116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不是个人工作室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83280" y="1051560"/>
            <a:ext cx="2560320" cy="1463040"/>
          </a:xfrm>
          <a:prstGeom prst="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383280" y="1051560"/>
            <a:ext cx="2560320" cy="54864"/>
          </a:xfrm>
          <a:prstGeom prst="rect">
            <a:avLst/>
          </a:prstGeom>
          <a:solidFill>
            <a:srgbClr val="1D9E75"/>
          </a:solidFill>
          <a:ln/>
        </p:spPr>
      </p:sp>
      <p:sp>
        <p:nvSpPr>
          <p:cNvPr id="12" name="Text 10"/>
          <p:cNvSpPr/>
          <p:nvPr/>
        </p:nvSpPr>
        <p:spPr>
          <a:xfrm>
            <a:off x="3383280" y="118872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D9E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 大能力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1D9E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模块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383280" y="20116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全链路运营能力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1051560"/>
            <a:ext cx="2560320" cy="1463040"/>
          </a:xfrm>
          <a:prstGeom prst="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17920" y="1051560"/>
            <a:ext cx="256032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16" name="Text 14"/>
          <p:cNvSpPr/>
          <p:nvPr/>
        </p:nvSpPr>
        <p:spPr>
          <a:xfrm>
            <a:off x="6217920" y="118872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+ 专业团队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双引擎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217920" y="20116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技术赋能 + 精细化运营</a:t>
            </a:r>
            <a:endParaRPr lang="en-US" sz="11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743200"/>
          <a:ext cx="804672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3200400"/>
                <a:gridCol w="3200400"/>
              </a:tblGrid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666666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维度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666666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其他代运营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666666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卓理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技术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纯人工制作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534AB7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AI + 人工，产能高成本低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合规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律师自己把关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D9E75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三审制，系统+人工双重审核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策略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通用模板套用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24B4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针对律所领域和地域深度定制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效果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看播放量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534AB7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聚焦咨询量和委托量</a:t>
                      </a:r>
                      <a:endParaRPr lang="en-US" sz="11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2222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3" name="Text 1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行动起来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731520" y="914400"/>
            <a:ext cx="914400" cy="36576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188720"/>
            <a:ext cx="7680960" cy="868680"/>
          </a:xfrm>
          <a:prstGeom prst="rect">
            <a:avLst>
              <a:gd name="adj" fmla="val 10526"/>
            </a:avLst>
          </a:prstGeom>
          <a:solidFill>
            <a:srgbClr val="FFFFFF">
              <a:alpha val="7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731520" y="1188720"/>
            <a:ext cx="54864" cy="86868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8" name="Text 6"/>
          <p:cNvSpPr/>
          <p:nvPr/>
        </p:nvSpPr>
        <p:spPr>
          <a:xfrm>
            <a:off x="1005840" y="1261872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不做自媒体会怎样？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05840" y="1627632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你的客户会被做了自媒体的同行“截走”。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2240280"/>
            <a:ext cx="7680960" cy="868680"/>
          </a:xfrm>
          <a:prstGeom prst="rect">
            <a:avLst>
              <a:gd name="adj" fmla="val 10526"/>
            </a:avLst>
          </a:prstGeom>
          <a:solidFill>
            <a:srgbClr val="FFFFFF">
              <a:alpha val="7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731520" y="2240280"/>
            <a:ext cx="54864" cy="86868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12" name="Text 10"/>
          <p:cNvSpPr/>
          <p:nvPr/>
        </p:nvSpPr>
        <p:spPr>
          <a:xfrm>
            <a:off x="1005840" y="2313432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自己做行不行？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2679192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当然可以，但律师的时间应该用来开庭、写文书、服务客户。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731520" y="3291840"/>
            <a:ext cx="7680960" cy="868680"/>
          </a:xfrm>
          <a:prstGeom prst="rect">
            <a:avLst>
              <a:gd name="adj" fmla="val 10526"/>
            </a:avLst>
          </a:prstGeom>
          <a:solidFill>
            <a:srgbClr val="FFFFFF">
              <a:alpha val="7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731520" y="3291840"/>
            <a:ext cx="54864" cy="86868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16" name="Text 14"/>
          <p:cNvSpPr/>
          <p:nvPr/>
        </p:nvSpPr>
        <p:spPr>
          <a:xfrm>
            <a:off x="1005840" y="3364992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为什么是现在？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05840" y="3730752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窗口期不会一直打开。先做的吃肉，后做的喝汤，不做的看别人吃。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371600" y="4160520"/>
            <a:ext cx="6400800" cy="731520"/>
          </a:xfrm>
          <a:prstGeom prst="roundRect">
            <a:avLst>
              <a:gd name="adj" fmla="val 18750"/>
            </a:avLst>
          </a:prstGeom>
          <a:solidFill>
            <a:srgbClr val="1D9E75"/>
          </a:solidFill>
          <a:ln/>
        </p:spPr>
      </p:sp>
      <p:sp>
        <p:nvSpPr>
          <p:cNvPr id="19" name="Text 17"/>
          <p:cNvSpPr/>
          <p:nvPr/>
        </p:nvSpPr>
        <p:spPr>
          <a:xfrm>
            <a:off x="1371600" y="416052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下一步：免费诊断</a:t>
            </a:r>
            <a:pPr algn="ctr" indent="0" marL="0">
              <a:buNone/>
            </a:pPr>
            <a:r>
              <a:rPr lang="en-US" sz="1200" dirty="0">
                <a:solidFill>
                  <a:srgbClr val="D0F0E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—  不收费、不签约、纯诊断。诊断完您自己决定。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今日议程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73152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" name="Shape 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5" name="Text 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31520" y="1179576"/>
            <a:ext cx="365760" cy="365760"/>
          </a:xfrm>
          <a:prstGeom prst="ellipse">
            <a:avLst/>
          </a:prstGeom>
          <a:solidFill>
            <a:srgbClr val="E24B4A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17957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280160" y="1143000"/>
            <a:ext cx="4572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一个真实的问题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035040" y="114300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开场互动，引发共鸣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280160" y="1591056"/>
            <a:ext cx="7498080" cy="9144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0" y="1691640"/>
            <a:ext cx="365760" cy="365760"/>
          </a:xfrm>
          <a:prstGeom prst="ellipse">
            <a:avLst/>
          </a:prstGeom>
          <a:solidFill>
            <a:srgbClr val="E24B4A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1691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280160" y="1655064"/>
            <a:ext cx="4572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为什么总是做不好？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035040" y="1655064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四大痛点深度剖析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1280160" y="2103120"/>
            <a:ext cx="7498080" cy="9144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16" name="Shape 14"/>
          <p:cNvSpPr/>
          <p:nvPr/>
        </p:nvSpPr>
        <p:spPr>
          <a:xfrm>
            <a:off x="731520" y="2203704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220370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280160" y="2167128"/>
            <a:ext cx="4572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为什么现在是最好时机？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035040" y="2167128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市场数据与关键洞察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1280160" y="2615184"/>
            <a:ext cx="7498080" cy="9144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1" name="Shape 19"/>
          <p:cNvSpPr/>
          <p:nvPr/>
        </p:nvSpPr>
        <p:spPr>
          <a:xfrm>
            <a:off x="731520" y="2715768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271576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280160" y="2679192"/>
            <a:ext cx="4572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我们的方法体系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035040" y="26791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四步闭环获客系统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1280160" y="3127248"/>
            <a:ext cx="7498080" cy="9144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26" name="Shape 24"/>
          <p:cNvSpPr/>
          <p:nvPr/>
        </p:nvSpPr>
        <p:spPr>
          <a:xfrm>
            <a:off x="731520" y="3227832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27" name="Text 25"/>
          <p:cNvSpPr/>
          <p:nvPr/>
        </p:nvSpPr>
        <p:spPr>
          <a:xfrm>
            <a:off x="731520" y="322783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280160" y="3191256"/>
            <a:ext cx="4572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效果对比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6035040" y="3191256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传统方式 VS 我们的方式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1280160" y="3639312"/>
            <a:ext cx="7498080" cy="9144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1" name="Shape 29"/>
          <p:cNvSpPr/>
          <p:nvPr/>
        </p:nvSpPr>
        <p:spPr>
          <a:xfrm>
            <a:off x="731520" y="3739896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32" name="Text 30"/>
          <p:cNvSpPr/>
          <p:nvPr/>
        </p:nvSpPr>
        <p:spPr>
          <a:xfrm>
            <a:off x="731520" y="373989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1280160" y="3703320"/>
            <a:ext cx="4572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为什么只需每周 1-2 小时？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6035040" y="370332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赋能 + 专业代运营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1280160" y="4151376"/>
            <a:ext cx="7498080" cy="9144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36" name="Shape 34"/>
          <p:cNvSpPr/>
          <p:nvPr/>
        </p:nvSpPr>
        <p:spPr>
          <a:xfrm>
            <a:off x="731520" y="425196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37" name="Text 35"/>
          <p:cNvSpPr/>
          <p:nvPr/>
        </p:nvSpPr>
        <p:spPr>
          <a:xfrm>
            <a:off x="731520" y="42519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1280160" y="4215384"/>
            <a:ext cx="4572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双平台策略</a:t>
            </a:r>
            <a:endParaRPr lang="en-US" sz="1500" dirty="0"/>
          </a:p>
        </p:txBody>
      </p:sp>
      <p:sp>
        <p:nvSpPr>
          <p:cNvPr id="39" name="Text 37"/>
          <p:cNvSpPr/>
          <p:nvPr/>
        </p:nvSpPr>
        <p:spPr>
          <a:xfrm>
            <a:off x="6035040" y="4215384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视频号 + 抖音两种打法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1280160" y="4663440"/>
            <a:ext cx="7498080" cy="9144"/>
          </a:xfrm>
          <a:prstGeom prst="rect">
            <a:avLst/>
          </a:prstGeom>
          <a:solidFill>
            <a:srgbClr val="E8E8E8"/>
          </a:solidFill>
          <a:ln/>
        </p:spPr>
      </p:sp>
      <p:sp>
        <p:nvSpPr>
          <p:cNvPr id="41" name="Shape 39"/>
          <p:cNvSpPr/>
          <p:nvPr/>
        </p:nvSpPr>
        <p:spPr>
          <a:xfrm>
            <a:off x="731520" y="4764024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42" name="Text 40"/>
          <p:cNvSpPr/>
          <p:nvPr/>
        </p:nvSpPr>
        <p:spPr>
          <a:xfrm>
            <a:off x="731520" y="476402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1280160" y="4727448"/>
            <a:ext cx="4572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合规保障 &amp; 为什么选择卓理</a:t>
            </a:r>
            <a:endParaRPr lang="en-US" sz="1500" dirty="0"/>
          </a:p>
        </p:txBody>
      </p:sp>
      <p:sp>
        <p:nvSpPr>
          <p:cNvPr id="44" name="Text 42"/>
          <p:cNvSpPr/>
          <p:nvPr/>
        </p:nvSpPr>
        <p:spPr>
          <a:xfrm>
            <a:off x="6035040" y="4727448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护城河与差异化优势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一个真实的问题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73152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" name="Shape 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5" name="Text 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1188720"/>
            <a:ext cx="8046720" cy="2011680"/>
          </a:xfrm>
          <a:prstGeom prst="rect">
            <a:avLst>
              <a:gd name="adj" fmla="val 4545"/>
            </a:avLst>
          </a:prstGeom>
          <a:solidFill>
            <a:srgbClr val="F5F4F0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1188720"/>
            <a:ext cx="73152" cy="201168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325880"/>
            <a:ext cx="74066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我先问大家一个问题——
</a:t>
            </a:r>
            <a:pPr indent="0" marL="0">
              <a:buNone/>
            </a:pPr>
            <a:r>
              <a:rPr lang="en-US" sz="22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你们律所，去年有多少案源
是靠短视频和自媒体带来的？
</a:t>
            </a:r>
            <a:pPr indent="0" marL="0">
              <a:buNone/>
            </a:pPr>
            <a:r>
              <a:rPr lang="en-US" sz="1300" i="1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（停顿，让听众想一想）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3474720"/>
            <a:ext cx="8046720" cy="1097280"/>
          </a:xfrm>
          <a:prstGeom prst="roundRect">
            <a:avLst>
              <a:gd name="adj" fmla="val 8333"/>
            </a:avLst>
          </a:prstGeom>
          <a:solidFill>
            <a:srgbClr val="22223B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3566160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走访了福建十几家律所，答案通常是三个字：</a:t>
            </a:r>
            <a:pPr indent="0" marL="0">
              <a:buNone/>
            </a:pPr>
            <a:r>
              <a:rPr lang="en-US" sz="20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不太多。</a:t>
            </a:r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或者说：</a:t>
            </a:r>
            <a:endParaRPr lang="en-US" sz="1600" dirty="0"/>
          </a:p>
          <a:p>
            <a:pPr indent="0" marL="0">
              <a:buNone/>
            </a:pPr>
            <a:r>
              <a:rPr lang="en-US" sz="20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试过，没效果。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律师做自媒体，为什么总是做不好？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73152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" name="Shape 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5" name="Text 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1097280"/>
            <a:ext cx="3931920" cy="1600200"/>
          </a:xfrm>
          <a:prstGeom prst="rect">
            <a:avLst>
              <a:gd name="adj" fmla="val 5714"/>
            </a:avLst>
          </a:prstGeom>
          <a:solidFill>
            <a:srgbClr val="FFF9F9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097280"/>
            <a:ext cx="393192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0" y="1280160"/>
            <a:ext cx="365760" cy="365760"/>
          </a:xfrm>
          <a:prstGeom prst="ellipse">
            <a:avLst/>
          </a:prstGeom>
          <a:solidFill>
            <a:srgbClr val="E24B4A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2801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234440" y="12801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没人看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31520" y="17373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发了上百条视频，播放量只有两位数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21488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根本原因：内容结构有问题，前 3 秒就丢了观众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846320" y="1097280"/>
            <a:ext cx="3931920" cy="1600200"/>
          </a:xfrm>
          <a:prstGeom prst="rect">
            <a:avLst>
              <a:gd name="adj" fmla="val 5714"/>
            </a:avLst>
          </a:prstGeom>
          <a:solidFill>
            <a:srgbClr val="FFF9F9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46320" y="1097280"/>
            <a:ext cx="393192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15" name="Shape 13"/>
          <p:cNvSpPr/>
          <p:nvPr/>
        </p:nvSpPr>
        <p:spPr>
          <a:xfrm>
            <a:off x="5029200" y="1280160"/>
            <a:ext cx="365760" cy="365760"/>
          </a:xfrm>
          <a:prstGeom prst="ellipse">
            <a:avLst/>
          </a:prstGeom>
          <a:solidFill>
            <a:srgbClr val="E24B4A"/>
          </a:solidFill>
          <a:ln/>
        </p:spPr>
      </p:sp>
      <p:sp>
        <p:nvSpPr>
          <p:cNvPr id="16" name="Text 14"/>
          <p:cNvSpPr/>
          <p:nvPr/>
        </p:nvSpPr>
        <p:spPr>
          <a:xfrm>
            <a:off x="5029200" y="12801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532120" y="12801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看了没转化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029200" y="17373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播放量还行，但没人来咨询、没人委托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029200" y="21488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根本原因：缺少行动引导层，观众看完就走了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2926080"/>
            <a:ext cx="3931920" cy="1600200"/>
          </a:xfrm>
          <a:prstGeom prst="rect">
            <a:avLst>
              <a:gd name="adj" fmla="val 5714"/>
            </a:avLst>
          </a:prstGeom>
          <a:solidFill>
            <a:srgbClr val="FFF9F9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48640" y="2926080"/>
            <a:ext cx="393192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22" name="Shape 20"/>
          <p:cNvSpPr/>
          <p:nvPr/>
        </p:nvSpPr>
        <p:spPr>
          <a:xfrm>
            <a:off x="731520" y="3108960"/>
            <a:ext cx="365760" cy="365760"/>
          </a:xfrm>
          <a:prstGeom prst="ellipse">
            <a:avLst/>
          </a:prstGeom>
          <a:solidFill>
            <a:srgbClr val="E24B4A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31089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234440" y="31089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律师太忙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731520" y="35661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开庭、会见、写文书……哪有时间拍视频？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31520" y="39776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根本原因：没有建立标准化的内容生产线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846320" y="2926080"/>
            <a:ext cx="3931920" cy="1600200"/>
          </a:xfrm>
          <a:prstGeom prst="rect">
            <a:avLst>
              <a:gd name="adj" fmla="val 5714"/>
            </a:avLst>
          </a:prstGeom>
          <a:solidFill>
            <a:srgbClr val="FFF9F9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846320" y="2926080"/>
            <a:ext cx="393192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29" name="Shape 27"/>
          <p:cNvSpPr/>
          <p:nvPr/>
        </p:nvSpPr>
        <p:spPr>
          <a:xfrm>
            <a:off x="5029200" y="3108960"/>
            <a:ext cx="365760" cy="365760"/>
          </a:xfrm>
          <a:prstGeom prst="ellipse">
            <a:avLst/>
          </a:prstGeom>
          <a:solidFill>
            <a:srgbClr val="E24B4A"/>
          </a:solidFill>
          <a:ln/>
        </p:spPr>
      </p:sp>
      <p:sp>
        <p:nvSpPr>
          <p:cNvPr id="30" name="Text 28"/>
          <p:cNvSpPr/>
          <p:nvPr/>
        </p:nvSpPr>
        <p:spPr>
          <a:xfrm>
            <a:off x="5029200" y="31089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532120" y="31089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怕踩雷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5029200" y="35661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合规要求高，一不小心就违规宣传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029200" y="39776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根本原因：没有专业的合规审核流程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为什么现在是最好的时机？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73152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" name="Shape 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5" name="Text 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1188720"/>
            <a:ext cx="2560320" cy="1828800"/>
          </a:xfrm>
          <a:prstGeom prst="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32588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5.7亿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中国短视频用户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24688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人均日使用 2.5 小时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83280" y="1188720"/>
            <a:ext cx="2560320" cy="1828800"/>
          </a:xfrm>
          <a:prstGeom prst="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83280" y="132588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378AD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78%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3383280" y="21031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用户遇法律问题先搜短视频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83280" y="24688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而非先找律师或律所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1188720"/>
            <a:ext cx="2560320" cy="1828800"/>
          </a:xfrm>
          <a:prstGeom prst="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0" y="132588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1D9E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&lt;3%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6217920" y="21031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律师行业自媒体渗透率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17920" y="24688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意味着巨大蓝海市场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3291840"/>
            <a:ext cx="8046720" cy="1463040"/>
          </a:xfrm>
          <a:prstGeom prst="rect">
            <a:avLst>
              <a:gd name="adj" fmla="val 6250"/>
            </a:avLst>
          </a:prstGeom>
          <a:solidFill>
            <a:srgbClr val="FFFFFF"/>
          </a:solidFill>
          <a:ln/>
        </p:spPr>
      </p:sp>
      <p:sp>
        <p:nvSpPr>
          <p:cNvPr id="19" name="Shape 17"/>
          <p:cNvSpPr/>
          <p:nvPr/>
        </p:nvSpPr>
        <p:spPr>
          <a:xfrm>
            <a:off x="548640" y="3291840"/>
            <a:ext cx="73152" cy="146304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20" name="Text 18"/>
          <p:cNvSpPr/>
          <p:nvPr/>
        </p:nvSpPr>
        <p:spPr>
          <a:xfrm>
            <a:off x="914400" y="3383280"/>
            <a:ext cx="74066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关键洞察
</a:t>
            </a:r>
            <a:pPr indent="0" marL="0">
              <a:buNone/>
            </a:pPr>
            <a:r>
              <a:rPr lang="en-US" sz="14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你的潜在客户，正在短视频平台上寻找答案。
</a:t>
            </a:r>
            <a:pPr indent="0" marL="0">
              <a:buNone/>
            </a:pPr>
            <a:r>
              <a:rPr lang="en-US" sz="1500" b="1" dirty="0">
                <a:solidFill>
                  <a:srgbClr val="534AB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当他们搜索的时候，出现的是你的视频，还是别人的？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222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8288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534A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80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我们的方法体系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律所自媒体获客 · 四步闭环体系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874520"/>
            <a:ext cx="914400" cy="36576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2103120"/>
            <a:ext cx="1965960" cy="2560320"/>
          </a:xfrm>
          <a:prstGeom prst="rect">
            <a:avLst>
              <a:gd name="adj" fmla="val 4651"/>
            </a:avLst>
          </a:prstGeom>
          <a:solidFill>
            <a:srgbClr val="FFFFFF">
              <a:alpha val="7000"/>
            </a:srgbClr>
          </a:solidFill>
          <a:ln w="635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234440" y="2286000"/>
            <a:ext cx="502920" cy="502920"/>
          </a:xfrm>
          <a:prstGeom prst="ellipse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1234440" y="22860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292608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注意力捕获层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3337560"/>
            <a:ext cx="17830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让目标客户在 3 秒内停下来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内容钩子系统，针对不同法律场景设计专属开场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697480" y="2103120"/>
            <a:ext cx="1965960" cy="2560320"/>
          </a:xfrm>
          <a:prstGeom prst="rect">
            <a:avLst>
              <a:gd name="adj" fmla="val 4651"/>
            </a:avLst>
          </a:prstGeom>
          <a:solidFill>
            <a:srgbClr val="FFFFFF">
              <a:alpha val="7000"/>
            </a:srgbClr>
          </a:solidFill>
          <a:ln w="635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383280" y="2286000"/>
            <a:ext cx="502920" cy="502920"/>
          </a:xfrm>
          <a:prstGeom prst="ellipse">
            <a:avLst/>
          </a:prstGeom>
          <a:solidFill>
            <a:srgbClr val="378ADD"/>
          </a:solidFill>
          <a:ln/>
        </p:spPr>
      </p:sp>
      <p:sp>
        <p:nvSpPr>
          <p:cNvPr id="13" name="Text 11"/>
          <p:cNvSpPr/>
          <p:nvPr/>
        </p:nvSpPr>
        <p:spPr>
          <a:xfrm>
            <a:off x="3383280" y="22860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788920" y="292608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信任构建层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788920" y="3337560"/>
            <a:ext cx="17830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用真实案例 + 专业解读建立权威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让观众自己感受到你的专业能力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846320" y="2103120"/>
            <a:ext cx="1965960" cy="2560320"/>
          </a:xfrm>
          <a:prstGeom prst="rect">
            <a:avLst>
              <a:gd name="adj" fmla="val 4651"/>
            </a:avLst>
          </a:prstGeom>
          <a:solidFill>
            <a:srgbClr val="FFFFFF">
              <a:alpha val="7000"/>
            </a:srgbClr>
          </a:solidFill>
          <a:ln w="635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532120" y="2286000"/>
            <a:ext cx="502920" cy="502920"/>
          </a:xfrm>
          <a:prstGeom prst="ellipse">
            <a:avLst/>
          </a:prstGeom>
          <a:solidFill>
            <a:srgbClr val="1D9E75"/>
          </a:solidFill>
          <a:ln/>
        </p:spPr>
      </p:sp>
      <p:sp>
        <p:nvSpPr>
          <p:cNvPr id="18" name="Text 16"/>
          <p:cNvSpPr/>
          <p:nvPr/>
        </p:nvSpPr>
        <p:spPr>
          <a:xfrm>
            <a:off x="5532120" y="22860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937760" y="292608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行动引导层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937760" y="3337560"/>
            <a:ext cx="17830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让观众从“看完了”变成“想咨询”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内容中自然植入行动召唤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995160" y="2103120"/>
            <a:ext cx="1965960" cy="2560320"/>
          </a:xfrm>
          <a:prstGeom prst="rect">
            <a:avLst>
              <a:gd name="adj" fmla="val 4651"/>
            </a:avLst>
          </a:prstGeom>
          <a:solidFill>
            <a:srgbClr val="FFFFFF">
              <a:alpha val="7000"/>
            </a:srgbClr>
          </a:solidFill>
          <a:ln w="635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680960" y="2286000"/>
            <a:ext cx="502920" cy="50292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23" name="Text 21"/>
          <p:cNvSpPr/>
          <p:nvPr/>
        </p:nvSpPr>
        <p:spPr>
          <a:xfrm>
            <a:off x="7680960" y="22860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7086600" y="292608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私域沉淀层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086600" y="3337560"/>
            <a:ext cx="17830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从公域流量到私域资产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把观众变成微信好友，变成长期客户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27" name="Text 25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效果对比：传统方式 VS 我们的方式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73152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" name="Shape 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5" name="Text 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1097280"/>
            <a:ext cx="3657600" cy="3474720"/>
          </a:xfrm>
          <a:prstGeom prst="rect">
            <a:avLst>
              <a:gd name="adj" fmla="val 2632"/>
            </a:avLst>
          </a:prstGeom>
          <a:solidFill>
            <a:srgbClr val="FFF5F5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887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24B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传统方式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48640" y="1600200"/>
            <a:ext cx="3657600" cy="36576"/>
          </a:xfrm>
          <a:prstGeom prst="rect">
            <a:avLst/>
          </a:prstGeom>
          <a:solidFill>
            <a:srgbClr val="FECACA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1828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靠口碑转介绍，案源不稳定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182880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4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22960" y="22860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参加法律论坛，名片发了一堆没回音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228600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4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22960" y="27432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百度竞价推广，点击成本越来越高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22960" y="274320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4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22960" y="32004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一年获客成本 5-10 万+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320040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4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22960" y="36576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客户信任建立周期 2-4 周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22960" y="365760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4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160520" y="2468880"/>
            <a:ext cx="822960" cy="8229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20" name="Text 18"/>
          <p:cNvSpPr/>
          <p:nvPr/>
        </p:nvSpPr>
        <p:spPr>
          <a:xfrm>
            <a:off x="4160520" y="24688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4937760" y="1097280"/>
            <a:ext cx="3657600" cy="3474720"/>
          </a:xfrm>
          <a:prstGeom prst="rect">
            <a:avLst>
              <a:gd name="adj" fmla="val 2632"/>
            </a:avLst>
          </a:prstGeom>
          <a:solidFill>
            <a:srgbClr val="F0FFF4"/>
          </a:solidFill>
          <a:ln w="12700">
            <a:solidFill>
              <a:srgbClr val="BBF7D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37760" y="11887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D9E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我们的方式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4937760" y="1600200"/>
            <a:ext cx="3657600" cy="36576"/>
          </a:xfrm>
          <a:prstGeom prst="rect">
            <a:avLst/>
          </a:prstGeom>
          <a:solidFill>
            <a:srgbClr val="BBF7D0"/>
          </a:solidFill>
          <a:ln/>
        </p:spPr>
      </p:sp>
      <p:sp>
        <p:nvSpPr>
          <p:cNvPr id="24" name="Text 22"/>
          <p:cNvSpPr/>
          <p:nvPr/>
        </p:nvSpPr>
        <p:spPr>
          <a:xfrm>
            <a:off x="5212080" y="1828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短视频 + 私域，持续获取精准案源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212080" y="182880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D9E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212080" y="22860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内容即名片，客户主动找上门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212080" y="228600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D9E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212080" y="27432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投流成本可控，ROI 可量化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212080" y="274320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D9E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212080" y="32004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起步阶段月预算 3000-5000 元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212080" y="320040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D9E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212080" y="36576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客户看了视频已建立初步信任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212080" y="3657600"/>
            <a:ext cx="320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D9E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我们的客户数据（行业参考）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73152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" name="Shape 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5" name="Text 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097280"/>
          <a:ext cx="731520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2286000"/>
                <a:gridCol w="228600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指标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行业平均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666666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我们服务的律所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F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 秒留存率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35%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24B4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65%+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完播率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18%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378ADD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30%+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咨询转化率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0.5%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1D9E75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2%+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律师每周投入时间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5-10 小时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534AB7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1-2 小时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月新增咨询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444444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个位数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24B4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50-100+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0F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548640" y="42062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* 以上数据为行业参考值，实际效果因律所领域、地域、投入等因素而异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为什么律师只需要每周 1-2 小时？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73152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" name="Shape 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5" name="Text 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1097280"/>
            <a:ext cx="8046720" cy="1371600"/>
          </a:xfrm>
          <a:prstGeom prst="rect">
            <a:avLst>
              <a:gd name="adj" fmla="val 6667"/>
            </a:avLst>
          </a:prstGeom>
          <a:solidFill>
            <a:srgbClr val="FFFFFF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1097280"/>
            <a:ext cx="73152" cy="137160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188720"/>
            <a:ext cx="74066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核心理念
</a:t>
            </a:r>
            <a:pPr indent="0" marL="0">
              <a:buNone/>
            </a:pPr>
            <a:r>
              <a:rPr lang="en-US" sz="1800" b="1" dirty="0">
                <a:solidFill>
                  <a:srgbClr val="534AB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律师只做“只有律师能做的事”。
</a:t>
            </a:r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写脚本、剪辑视频、做封面、投流运营、数据分析……这些交给我们的专业团队和 AI 系统。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2743200"/>
            <a:ext cx="3657600" cy="2011680"/>
          </a:xfrm>
          <a:prstGeom prst="rect">
            <a:avLst>
              <a:gd name="adj" fmla="val 4545"/>
            </a:avLst>
          </a:prstGeom>
          <a:solidFill>
            <a:srgbClr val="FFFFFF"/>
          </a:solidFill>
          <a:ln w="12700">
            <a:solidFill>
              <a:srgbClr val="EEEEE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2743200"/>
            <a:ext cx="365760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92608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22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律师需要做的（每周 1-2 小时）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3383280"/>
            <a:ext cx="32918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① 提供案件素材</a:t>
            </a:r>
            <a:endParaRPr lang="en-US" sz="1300" dirty="0"/>
          </a:p>
          <a:p>
            <a:pPr lvl="1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（脱敏后的真实案例）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444444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② 审核确认</a:t>
            </a:r>
            <a:endParaRPr lang="en-US" sz="1300" dirty="0"/>
          </a:p>
          <a:p>
            <a:pPr lvl="1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（脚本和最终视频各看一遍）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937760" y="2743200"/>
            <a:ext cx="3657600" cy="2011680"/>
          </a:xfrm>
          <a:prstGeom prst="rect">
            <a:avLst>
              <a:gd name="adj" fmla="val 4545"/>
            </a:avLst>
          </a:prstGeom>
          <a:solidFill>
            <a:srgbClr val="22223B"/>
          </a:solidFill>
          <a:ln/>
        </p:spPr>
      </p:sp>
      <p:sp>
        <p:nvSpPr>
          <p:cNvPr id="14" name="Shape 12"/>
          <p:cNvSpPr/>
          <p:nvPr/>
        </p:nvSpPr>
        <p:spPr>
          <a:xfrm>
            <a:off x="4937760" y="2743200"/>
            <a:ext cx="365760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15" name="Text 13"/>
          <p:cNvSpPr/>
          <p:nvPr/>
        </p:nvSpPr>
        <p:spPr>
          <a:xfrm>
            <a:off x="5120640" y="292608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我们全部搞定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120640" y="3383280"/>
            <a:ext cx="32918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选题策划 · 脚本撰写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视频拍摄 · 专业剪辑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封面设计 · 标题优化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投流运营 · 数据分析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9ADA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合规审核 · 优化迭代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48640" y="489204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9999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律师是主治医师，我们是整个医疗团队。医生只需要做诊断和开处方。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律师自媒体获客 — 新时代的增长飞轮</dc:title>
  <dc:subject>PptxGenJS Presentation</dc:subject>
  <dc:creator>卓理股份</dc:creator>
  <cp:lastModifiedBy>卓理股份</cp:lastModifiedBy>
  <cp:revision>1</cp:revision>
  <dcterms:created xsi:type="dcterms:W3CDTF">2026-05-16T09:45:01Z</dcterms:created>
  <dcterms:modified xsi:type="dcterms:W3CDTF">2026-05-16T09:45:01Z</dcterms:modified>
</cp:coreProperties>
</file>